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6" r:id="rId2"/>
    <p:sldId id="275" r:id="rId3"/>
    <p:sldId id="278" r:id="rId4"/>
    <p:sldId id="276" r:id="rId5"/>
    <p:sldId id="277" r:id="rId6"/>
    <p:sldId id="279" r:id="rId7"/>
    <p:sldId id="265" r:id="rId8"/>
    <p:sldId id="280" r:id="rId9"/>
    <p:sldId id="259" r:id="rId10"/>
    <p:sldId id="281" r:id="rId11"/>
    <p:sldId id="282" r:id="rId12"/>
    <p:sldId id="283" r:id="rId13"/>
    <p:sldId id="284" r:id="rId14"/>
    <p:sldId id="286" r:id="rId15"/>
    <p:sldId id="285" r:id="rId16"/>
    <p:sldId id="287" r:id="rId17"/>
    <p:sldId id="288" r:id="rId18"/>
    <p:sldId id="289" r:id="rId19"/>
    <p:sldId id="290" r:id="rId20"/>
    <p:sldId id="262" r:id="rId21"/>
    <p:sldId id="293" r:id="rId22"/>
    <p:sldId id="292" r:id="rId23"/>
    <p:sldId id="291" r:id="rId24"/>
    <p:sldId id="274" r:id="rId25"/>
    <p:sldId id="271" r:id="rId26"/>
    <p:sldId id="294" r:id="rId27"/>
    <p:sldId id="264" r:id="rId2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8" autoAdjust="0"/>
    <p:restoredTop sz="94660"/>
  </p:normalViewPr>
  <p:slideViewPr>
    <p:cSldViewPr>
      <p:cViewPr>
        <p:scale>
          <a:sx n="84" d="100"/>
          <a:sy n="84" d="100"/>
        </p:scale>
        <p:origin x="-960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52F9938-563F-4057-BF42-D863861DBE6E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6882CA-1C5C-44EC-8C08-A802E6CD13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00180"/>
            <a:ext cx="7572428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Работа </a:t>
            </a:r>
            <a:r>
              <a:rPr lang="ru-RU" b="1" dirty="0" smtClean="0">
                <a:solidFill>
                  <a:schemeClr val="tx1"/>
                </a:solidFill>
              </a:rPr>
              <a:t>с сайтом образовательного учреждения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000378"/>
            <a:ext cx="68580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(обязательные вершины, новое)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65125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Учебные планы и образовательные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304"/>
            <a:ext cx="7498080" cy="35719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описание ОП </a:t>
            </a:r>
            <a:r>
              <a:rPr lang="ru-RU" dirty="0" smtClean="0"/>
              <a:t>с указанием уровня образования и (или) направленности должно быть представлено в виде файла;</a:t>
            </a:r>
          </a:p>
          <a:p>
            <a:r>
              <a:rPr lang="ru-RU" dirty="0" smtClean="0"/>
              <a:t>учебный </a:t>
            </a:r>
            <a:r>
              <a:rPr lang="ru-RU" dirty="0" smtClean="0"/>
              <a:t>план должен быть представлен в виде файла;</a:t>
            </a:r>
          </a:p>
          <a:p>
            <a:r>
              <a:rPr lang="ru-RU" dirty="0" smtClean="0"/>
              <a:t>аннотации </a:t>
            </a:r>
            <a:r>
              <a:rPr lang="ru-RU" dirty="0" smtClean="0"/>
              <a:t>к рабочим программам дисциплин (по каждой дисциплине в составе </a:t>
            </a:r>
            <a:r>
              <a:rPr lang="ru-RU" dirty="0" smtClean="0"/>
              <a:t>ОП) - </a:t>
            </a:r>
            <a:r>
              <a:rPr lang="ru-RU" dirty="0" smtClean="0"/>
              <a:t>в виде файлов.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8"/>
            <a:ext cx="7498080" cy="12942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Годовой календарный </a:t>
            </a:r>
            <a:r>
              <a:rPr lang="ru-RU" dirty="0" smtClean="0">
                <a:solidFill>
                  <a:srgbClr val="FF0000"/>
                </a:solidFill>
              </a:rPr>
              <a:t>учебный график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52"/>
            <a:ext cx="7498080" cy="361474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календарный </a:t>
            </a:r>
            <a:r>
              <a:rPr lang="ru-RU" dirty="0" smtClean="0"/>
              <a:t>учебный график должен быть представлен в виде файла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9"/>
            <a:ext cx="749808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Годовой календарный учебный график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9028" r="1961" b="5902"/>
          <a:stretch>
            <a:fillRect/>
          </a:stretch>
        </p:blipFill>
        <p:spPr bwMode="auto">
          <a:xfrm>
            <a:off x="1285852" y="1142990"/>
            <a:ext cx="7572428" cy="385765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8"/>
            <a:ext cx="7498080" cy="10798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00180"/>
            <a:ext cx="7498080" cy="3186120"/>
          </a:xfrm>
        </p:spPr>
        <p:txBody>
          <a:bodyPr>
            <a:normAutofit/>
          </a:bodyPr>
          <a:lstStyle/>
          <a:p>
            <a:r>
              <a:rPr lang="ru-RU" dirty="0" smtClean="0"/>
              <a:t>свидетельство </a:t>
            </a:r>
            <a:r>
              <a:rPr lang="ru-RU" dirty="0" smtClean="0"/>
              <a:t>о государственной аккредитации (с приложениями); </a:t>
            </a:r>
          </a:p>
          <a:p>
            <a:r>
              <a:rPr lang="ru-RU" dirty="0" smtClean="0"/>
              <a:t>лицензия </a:t>
            </a:r>
            <a:r>
              <a:rPr lang="ru-RU" dirty="0" smtClean="0"/>
              <a:t>на осуществление образовательной деятельности (с приложениями);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8"/>
            <a:ext cx="7498080" cy="10084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8"/>
            <a:ext cx="7498080" cy="335758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документы</a:t>
            </a:r>
            <a:r>
              <a:rPr lang="ru-RU" dirty="0" smtClean="0"/>
              <a:t>, разработанные </a:t>
            </a:r>
            <a:r>
              <a:rPr lang="ru-RU" dirty="0" smtClean="0"/>
              <a:t>ОУ </a:t>
            </a:r>
            <a:r>
              <a:rPr lang="ru-RU" dirty="0" smtClean="0"/>
              <a:t>для обеспечения образовательного процесса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копии </a:t>
            </a:r>
            <a:r>
              <a:rPr lang="ru-RU" dirty="0" smtClean="0"/>
              <a:t>федеральных государственных образовательных стандартов и копии образовательных стандартов (при их наличии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устав образовательной организации;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6"/>
            <a:ext cx="7498080" cy="30432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локальные </a:t>
            </a:r>
            <a:r>
              <a:rPr lang="ru-RU" dirty="0" smtClean="0"/>
              <a:t>нормативные акты, правила внутреннего распорядка обучающихся, правила внутреннего трудового распорядка, коллективного договора;</a:t>
            </a:r>
          </a:p>
          <a:p>
            <a:r>
              <a:rPr lang="ru-RU" dirty="0" smtClean="0"/>
              <a:t>локальные </a:t>
            </a:r>
            <a:r>
              <a:rPr lang="ru-RU" dirty="0" smtClean="0"/>
              <a:t>акты, определяющие язык (языки) образования;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8"/>
            <a:ext cx="7498080" cy="32861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документ </a:t>
            </a:r>
            <a:r>
              <a:rPr lang="ru-RU" dirty="0" smtClean="0"/>
              <a:t>о порядке оказания платных образовательных услуг, в том числе образца договора об оказании платных образовательных услуг, документа об утверждении стоимости обучения по каждой образовательной программе (при их наличии);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6"/>
            <a:ext cx="7498080" cy="3357586"/>
          </a:xfrm>
        </p:spPr>
        <p:txBody>
          <a:bodyPr>
            <a:normAutofit/>
          </a:bodyPr>
          <a:lstStyle/>
          <a:p>
            <a:r>
              <a:rPr lang="ru-RU" dirty="0" smtClean="0"/>
              <a:t>копии </a:t>
            </a:r>
            <a:r>
              <a:rPr lang="ru-RU" dirty="0" smtClean="0"/>
              <a:t>документов, содержащих сведения об условиях питания;</a:t>
            </a:r>
          </a:p>
          <a:p>
            <a:r>
              <a:rPr lang="ru-RU" dirty="0" smtClean="0"/>
              <a:t>копии </a:t>
            </a:r>
            <a:r>
              <a:rPr lang="ru-RU" dirty="0" smtClean="0"/>
              <a:t>документов о поступлении финансовых и материальных средств и об их расходовании по итогам финансового года (в виде файла);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94"/>
            <a:ext cx="749808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отчет о </a:t>
            </a:r>
            <a:r>
              <a:rPr lang="ru-RU" dirty="0" smtClean="0"/>
              <a:t>результатах </a:t>
            </a:r>
            <a:r>
              <a:rPr lang="ru-RU" dirty="0" err="1" smtClean="0"/>
              <a:t>само-обследования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материально-техническое обеспечение образовательной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7941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Нормативные-правовые</a:t>
            </a:r>
            <a:r>
              <a:rPr lang="ru-RU" dirty="0" smtClean="0">
                <a:solidFill>
                  <a:srgbClr val="FF0000"/>
                </a:solidFill>
              </a:rPr>
              <a:t> и методические документы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937" r="1400" b="6745"/>
          <a:stretch>
            <a:fillRect/>
          </a:stretch>
        </p:blipFill>
        <p:spPr bwMode="auto">
          <a:xfrm>
            <a:off x="1357290" y="1285866"/>
            <a:ext cx="7429552" cy="364333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8"/>
            <a:ext cx="7498080" cy="12227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Визитка образовательного учреждения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28742"/>
            <a:ext cx="7498080" cy="325755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дата </a:t>
            </a:r>
            <a:r>
              <a:rPr lang="ru-RU" dirty="0" smtClean="0"/>
              <a:t>создания ОУ, место его нахождения, контактные телефоны и адрес электронной почты, численность обучающихся - визитка </a:t>
            </a:r>
            <a:r>
              <a:rPr lang="ru-RU" dirty="0" smtClean="0"/>
              <a:t>ОУ;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34"/>
            <a:ext cx="7715304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Раздел «Подача заявления на прием в учреждение»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304"/>
            <a:ext cx="7498080" cy="35719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 сих пор многие учреждения </a:t>
            </a:r>
          </a:p>
          <a:p>
            <a:pPr>
              <a:buNone/>
            </a:pPr>
            <a:r>
              <a:rPr lang="ru-RU" dirty="0" smtClean="0"/>
              <a:t>1. Неверно назвали вершину. У многих она называется «Прием в </a:t>
            </a:r>
            <a:r>
              <a:rPr lang="ru-RU" dirty="0" smtClean="0"/>
              <a:t>школу, детский сад, техникум и </a:t>
            </a:r>
            <a:r>
              <a:rPr lang="ru-RU" dirty="0" smtClean="0"/>
              <a:t>пр</a:t>
            </a:r>
            <a:r>
              <a:rPr lang="ru-RU" dirty="0" smtClean="0"/>
              <a:t>.».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Выбирают </a:t>
            </a:r>
            <a:r>
              <a:rPr lang="ru-RU" i="1" dirty="0" smtClean="0">
                <a:solidFill>
                  <a:srgbClr val="FF0000"/>
                </a:solidFill>
              </a:rPr>
              <a:t>неверный</a:t>
            </a:r>
            <a:r>
              <a:rPr lang="ru-RU" dirty="0" smtClean="0"/>
              <a:t> тип вершины «Простая страница».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Образовательная организация обновляет сведения в течение </a:t>
            </a:r>
            <a:r>
              <a:rPr lang="ru-RU" dirty="0" smtClean="0">
                <a:solidFill>
                  <a:srgbClr val="FF0000"/>
                </a:solidFill>
              </a:rPr>
              <a:t>10 рабочих дней </a:t>
            </a:r>
            <a:r>
              <a:rPr lang="ru-RU" dirty="0" smtClean="0"/>
              <a:t>со дня их создания, получения или внесения в них соответствующих изменений. Обновлению подлежат в первую очередь новости, доска объявлений, фото- и видеоматериалы.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304"/>
            <a:ext cx="7498080" cy="3328996"/>
          </a:xfrm>
        </p:spPr>
        <p:txBody>
          <a:bodyPr/>
          <a:lstStyle/>
          <a:p>
            <a:r>
              <a:rPr lang="ru-RU" dirty="0" smtClean="0"/>
              <a:t>При  размещении информации на официальном сайте и ее обновлении обеспечивается соблюдение требований законодательства Российской  Федерации о персональных </a:t>
            </a:r>
            <a:r>
              <a:rPr lang="ru-RU" dirty="0" smtClean="0"/>
              <a:t>данных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Информация на официальном сайте ОУ размещается на русском языке, а также может быть размещена на государственных языках республик, входящих в состав Российской Федерации.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480"/>
            <a:ext cx="9144000" cy="50105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84"/>
            <a:ext cx="8362216" cy="17859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профилей пользователей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дошкольных ОУ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2940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Создание логинов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785800"/>
            <a:ext cx="7577847" cy="4152351"/>
          </a:xfrm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4369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Создание логинов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785800"/>
            <a:ext cx="7358114" cy="4143404"/>
          </a:xfr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Овал 4"/>
          <p:cNvSpPr/>
          <p:nvPr/>
        </p:nvSpPr>
        <p:spPr>
          <a:xfrm>
            <a:off x="3286116" y="2857502"/>
            <a:ext cx="200026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143504" y="3929072"/>
            <a:ext cx="785818" cy="71438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Удачи</a:t>
            </a:r>
            <a:r>
              <a:rPr lang="ru-RU" sz="4000" i="1" dirty="0" smtClean="0">
                <a:solidFill>
                  <a:srgbClr val="FF0000"/>
                </a:solidFill>
              </a:rPr>
              <a:t>!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4369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Визитка </a:t>
            </a:r>
            <a:r>
              <a:rPr lang="ru-RU" dirty="0" smtClean="0">
                <a:solidFill>
                  <a:srgbClr val="FF0000"/>
                </a:solidFill>
              </a:rPr>
              <a:t>ОУ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143" r="1596" b="7142"/>
          <a:stretch>
            <a:fillRect/>
          </a:stretch>
        </p:blipFill>
        <p:spPr bwMode="auto">
          <a:xfrm>
            <a:off x="1285852" y="785800"/>
            <a:ext cx="7643866" cy="414340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 учреждении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режим</a:t>
            </a:r>
            <a:r>
              <a:rPr lang="ru-RU" dirty="0" smtClean="0"/>
              <a:t>, график работы ОУ, место нахождения филиалов ОУ (при их наличии), адреса зданий, строений, сооружений, помещений и территорий, используемых для осуществления образовательного процесса (при их наличии) </a:t>
            </a:r>
            <a:r>
              <a:rPr lang="ru-RU" dirty="0" smtClean="0"/>
              <a:t>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 </a:t>
            </a:r>
            <a:r>
              <a:rPr lang="ru-RU" dirty="0" smtClean="0">
                <a:solidFill>
                  <a:srgbClr val="FF0000"/>
                </a:solidFill>
              </a:rPr>
              <a:t>учреждении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об </a:t>
            </a:r>
            <a:r>
              <a:rPr lang="ru-RU" dirty="0" smtClean="0"/>
              <a:t>учредителе (учредителях) ОУ: ФИО руководителя учредителя; место его нахождения, контактные телефоны и адрес электронной почты, график работы учредителя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 учреждении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539" r="1347" b="5158"/>
          <a:stretch>
            <a:fillRect/>
          </a:stretch>
        </p:blipFill>
        <p:spPr bwMode="auto">
          <a:xfrm>
            <a:off x="1285852" y="1071552"/>
            <a:ext cx="7500990" cy="371477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6"/>
            <a:ext cx="7719274" cy="10715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Педагогический коллектив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57304"/>
            <a:ext cx="7498080" cy="332899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smtClean="0"/>
              <a:t>каждого педагога </a:t>
            </a:r>
            <a:r>
              <a:rPr lang="ru-RU" dirty="0" smtClean="0"/>
              <a:t>в Личном кабинете помимо основной информации обязательно должны </a:t>
            </a:r>
            <a:r>
              <a:rPr lang="ru-RU" dirty="0" smtClean="0"/>
              <a:t>быть указаны уровень образования, квалификация и опыт работы.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79413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Педагогический коллектив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053" r="1923" b="6810"/>
          <a:stretch>
            <a:fillRect/>
          </a:stretch>
        </p:blipFill>
        <p:spPr bwMode="auto">
          <a:xfrm>
            <a:off x="1357290" y="1000114"/>
            <a:ext cx="7500990" cy="392909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8"/>
            <a:ext cx="74980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Учебные планы и образовательные программы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539" r="1347" b="5158"/>
          <a:stretch>
            <a:fillRect/>
          </a:stretch>
        </p:blipFill>
        <p:spPr bwMode="auto">
          <a:xfrm>
            <a:off x="1285852" y="1357304"/>
            <a:ext cx="7643866" cy="35719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571</TotalTime>
  <Words>476</Words>
  <Application>Microsoft Office PowerPoint</Application>
  <PresentationFormat>Экран (16:9)</PresentationFormat>
  <Paragraphs>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 Работа с сайтом образовательного учреждения</vt:lpstr>
      <vt:lpstr>Визитка образовательного учреждения</vt:lpstr>
      <vt:lpstr>Визитка ОУ</vt:lpstr>
      <vt:lpstr>Об учреждении</vt:lpstr>
      <vt:lpstr>Об учреждении</vt:lpstr>
      <vt:lpstr>Об учреждении</vt:lpstr>
      <vt:lpstr>Педагогический коллектив</vt:lpstr>
      <vt:lpstr>Педагогический коллектив</vt:lpstr>
      <vt:lpstr>Учебные планы и образовательные программы</vt:lpstr>
      <vt:lpstr>Учебные планы и образовательные программы</vt:lpstr>
      <vt:lpstr>Годовой календарный учебный график</vt:lpstr>
      <vt:lpstr>Годовой календарный учебный график</vt:lpstr>
      <vt:lpstr>Нормативные-правовые и методические документы</vt:lpstr>
      <vt:lpstr>Нормативные-правовые и методические документы</vt:lpstr>
      <vt:lpstr>Нормативные-правовые и методические документы</vt:lpstr>
      <vt:lpstr>Нормативные-правовые и методические документы</vt:lpstr>
      <vt:lpstr>Нормативные-правовые и методические документы</vt:lpstr>
      <vt:lpstr>Нормативные-правовые и методические документы</vt:lpstr>
      <vt:lpstr>Нормативные-правовые и методические документы</vt:lpstr>
      <vt:lpstr>Раздел «Подача заявления на прием в учреждение»</vt:lpstr>
      <vt:lpstr>Внимание!</vt:lpstr>
      <vt:lpstr>Внимание!</vt:lpstr>
      <vt:lpstr>Внимание!</vt:lpstr>
      <vt:lpstr>Слайд 24</vt:lpstr>
      <vt:lpstr>Создание логинов</vt:lpstr>
      <vt:lpstr>Создание логинов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вершиной Фотогалерея</dc:title>
  <dc:creator>1</dc:creator>
  <cp:lastModifiedBy>1</cp:lastModifiedBy>
  <cp:revision>61</cp:revision>
  <dcterms:created xsi:type="dcterms:W3CDTF">2012-03-13T13:35:12Z</dcterms:created>
  <dcterms:modified xsi:type="dcterms:W3CDTF">2013-03-20T15:02:04Z</dcterms:modified>
</cp:coreProperties>
</file>